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8" r:id="rId3"/>
    <p:sldId id="499" r:id="rId5"/>
    <p:sldId id="775" r:id="rId6"/>
    <p:sldId id="776" r:id="rId7"/>
    <p:sldId id="777" r:id="rId8"/>
    <p:sldId id="779" r:id="rId9"/>
    <p:sldId id="780" r:id="rId10"/>
    <p:sldId id="778" r:id="rId11"/>
    <p:sldId id="781" r:id="rId12"/>
    <p:sldId id="783" r:id="rId13"/>
    <p:sldId id="784" r:id="rId14"/>
    <p:sldId id="785" r:id="rId15"/>
    <p:sldId id="786" r:id="rId16"/>
    <p:sldId id="787" r:id="rId17"/>
    <p:sldId id="788" r:id="rId18"/>
    <p:sldId id="791" r:id="rId19"/>
    <p:sldId id="789" r:id="rId20"/>
    <p:sldId id="790"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D5E09-3FA8-456E-9F9F-5162211FC7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6628B-F791-41C9-ADA7-1526ADE1C2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整个智慧案场管理主要分为外场和内场管理两个部分，外场主要是针对分销、渠道带客的统一报备和判客管理；内场主要是针对来电来访客户的及时录入、跟进促进客户转化方面的管理；内场的客户信息又跟</a:t>
            </a:r>
            <a:r>
              <a:rPr lang="en-US" altLang="zh-CN" dirty="0"/>
              <a:t>ERP</a:t>
            </a:r>
            <a:r>
              <a:rPr lang="zh-CN" altLang="en-US" dirty="0"/>
              <a:t>系统实时交互同步，</a:t>
            </a:r>
            <a:endParaRPr lang="zh-CN" altLang="en-US" dirty="0"/>
          </a:p>
        </p:txBody>
      </p:sp>
      <p:sp>
        <p:nvSpPr>
          <p:cNvPr id="4" name="灯片编号占位符 3"/>
          <p:cNvSpPr>
            <a:spLocks noGrp="1"/>
          </p:cNvSpPr>
          <p:nvPr>
            <p:ph type="sldNum" sz="quarter" idx="10"/>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24E8720-5236-4F50-A290-FCF8C0DD2D2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 y="0"/>
            <a:ext cx="12206832" cy="6860290"/>
          </a:xfrm>
          <a:prstGeom prst="rect">
            <a:avLst/>
          </a:prstGeom>
        </p:spPr>
      </p:pic>
      <p:sp>
        <p:nvSpPr>
          <p:cNvPr id="3" name="矩形 6"/>
          <p:cNvSpPr>
            <a:spLocks noChangeArrowheads="1"/>
          </p:cNvSpPr>
          <p:nvPr userDrawn="1"/>
        </p:nvSpPr>
        <p:spPr bwMode="auto">
          <a:xfrm>
            <a:off x="-14832" y="2659807"/>
            <a:ext cx="12206832" cy="4198193"/>
          </a:xfrm>
          <a:prstGeom prst="rect">
            <a:avLst/>
          </a:prstGeom>
          <a:blipFill dpi="0" rotWithShape="1">
            <a:blip r:embed="rId3"/>
            <a:srcRect/>
            <a:tile tx="0" ty="0" sx="100000" sy="100000" flip="none" algn="tl"/>
          </a:blipFill>
          <a:ln>
            <a:noFill/>
          </a:ln>
        </p:spPr>
        <p:txBody>
          <a:bodyPr anchor="ctr"/>
          <a:lstStyle/>
          <a:p>
            <a:pPr algn="ctr"/>
            <a:endParaRPr lang="zh-CN"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9" name="矩形 15"/>
          <p:cNvSpPr>
            <a:spLocks noChangeArrowheads="1"/>
          </p:cNvSpPr>
          <p:nvPr userDrawn="1"/>
        </p:nvSpPr>
        <p:spPr bwMode="auto">
          <a:xfrm>
            <a:off x="224098" y="-3069"/>
            <a:ext cx="623926" cy="567188"/>
          </a:xfrm>
          <a:prstGeom prst="rect">
            <a:avLst/>
          </a:prstGeom>
          <a:blipFill dpi="0" rotWithShape="1">
            <a:blip r:embed="rId2"/>
            <a:srcRect/>
            <a:tile tx="0" ty="0" sx="100000" sy="100000" flip="none" algn="tl"/>
          </a:blipFill>
          <a:ln>
            <a:noFill/>
          </a:ln>
        </p:spPr>
        <p:txBody>
          <a:bodyPr anchor="ctr"/>
          <a:lstStyle/>
          <a:p>
            <a:pPr algn="ctr"/>
            <a:endParaRPr lang="zh-CN" altLang="en-US" sz="284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E6E7A74-BC1B-411E-9178-F3C156F58A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5F2924-72CF-4F66-9B91-830C8D1D10D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E7A74-BC1B-411E-9178-F3C156F58A5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F2924-72CF-4F66-9B91-830C8D1D10D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image" Target="../media/image46.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5.jpeg"/><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3.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1" Type="http://schemas.openxmlformats.org/officeDocument/2006/relationships/notesSlide" Target="../notesSlides/notesSlide8.xml"/><Relationship Id="rId10" Type="http://schemas.openxmlformats.org/officeDocument/2006/relationships/slideLayout" Target="../slideLayouts/slideLayout13.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61355" y="4795468"/>
            <a:ext cx="1366362" cy="365934"/>
          </a:xfrm>
          <a:prstGeom prst="rect">
            <a:avLst/>
          </a:prstGeom>
        </p:spPr>
        <p:txBody>
          <a:bodyPr wrap="square">
            <a:spAutoFit/>
          </a:bodyPr>
          <a:lstStyle/>
          <a:p>
            <a:pPr defTabSz="1217930"/>
            <a:r>
              <a:rPr lang="en-US" altLang="zh-CN" sz="1780" dirty="0">
                <a:solidFill>
                  <a:prstClr val="white"/>
                </a:solidFill>
                <a:latin typeface="微软雅黑" panose="020B0503020204020204" pitchFamily="34" charset="-122"/>
                <a:ea typeface="微软雅黑" panose="020B0503020204020204" pitchFamily="34" charset="-122"/>
              </a:rPr>
              <a:t>2021.10</a:t>
            </a:r>
            <a:endParaRPr lang="en-US" sz="1780" dirty="0">
              <a:solidFill>
                <a:prstClr val="white"/>
              </a:solidFill>
              <a:latin typeface="微软雅黑" panose="020B0503020204020204" pitchFamily="34" charset="-122"/>
              <a:ea typeface="微软雅黑" panose="020B0503020204020204" pitchFamily="34" charset="-122"/>
            </a:endParaRPr>
          </a:p>
        </p:txBody>
      </p:sp>
      <p:sp>
        <p:nvSpPr>
          <p:cNvPr id="14" name="标题 2"/>
          <p:cNvSpPr txBox="1"/>
          <p:nvPr/>
        </p:nvSpPr>
        <p:spPr>
          <a:xfrm>
            <a:off x="1396861" y="2450840"/>
            <a:ext cx="9695351" cy="2066901"/>
          </a:xfrm>
          <a:prstGeom prst="rect">
            <a:avLst/>
          </a:prstGeom>
        </p:spPr>
        <p:txBody>
          <a:bodyPr vert="horz" lIns="81271" tIns="40635" rIns="81271" bIns="40635" rtlCol="0" anchor="b" anchorCtr="1">
            <a:normAutofit/>
          </a:bodyPr>
          <a:lstStyle>
            <a:lvl1pPr algn="ctr" defTabSz="770255" rtl="0" eaLnBrk="1" latinLnBrk="0" hangingPunct="1">
              <a:lnSpc>
                <a:spcPct val="90000"/>
              </a:lnSpc>
              <a:spcBef>
                <a:spcPct val="0"/>
              </a:spcBef>
              <a:buNone/>
              <a:defRPr lang="zh-CN" sz="3705" b="1" kern="1200">
                <a:solidFill>
                  <a:schemeClr val="bg1"/>
                </a:solidFill>
                <a:latin typeface="微软雅黑" panose="020B0503020204020204" pitchFamily="34" charset="-122"/>
                <a:ea typeface="微软雅黑" panose="020B0503020204020204" pitchFamily="34" charset="-122"/>
                <a:cs typeface="+mn-cs"/>
              </a:defRPr>
            </a:lvl1pPr>
          </a:lstStyle>
          <a:p>
            <a:r>
              <a:rPr lang="zh-CN" altLang="en-US" sz="5865" dirty="0"/>
              <a:t>四川外国语大学</a:t>
            </a:r>
            <a:endParaRPr lang="en-US" altLang="zh-CN" sz="5865" dirty="0"/>
          </a:p>
          <a:p>
            <a:r>
              <a:rPr lang="zh-CN" altLang="en-US" sz="5865" dirty="0"/>
              <a:t>网上审批系统使用说明</a:t>
            </a:r>
            <a:endParaRPr lang="en-US" altLang="zh-CN" sz="586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149752" y="3617884"/>
            <a:ext cx="2875226" cy="1199201"/>
            <a:chOff x="8100891" y="4166682"/>
            <a:chExt cx="2875226" cy="1199201"/>
          </a:xfrm>
        </p:grpSpPr>
        <p:pic>
          <p:nvPicPr>
            <p:cNvPr id="20" name="图片 19"/>
            <p:cNvPicPr>
              <a:picLocks noChangeAspect="1"/>
            </p:cNvPicPr>
            <p:nvPr/>
          </p:nvPicPr>
          <p:blipFill>
            <a:blip r:embed="rId1"/>
            <a:stretch>
              <a:fillRect/>
            </a:stretch>
          </p:blipFill>
          <p:spPr>
            <a:xfrm>
              <a:off x="8100891" y="4374574"/>
              <a:ext cx="2875226" cy="991309"/>
            </a:xfrm>
            <a:prstGeom prst="rect">
              <a:avLst/>
            </a:prstGeom>
          </p:spPr>
        </p:pic>
        <p:pic>
          <p:nvPicPr>
            <p:cNvPr id="23" name="图片 22"/>
            <p:cNvPicPr>
              <a:picLocks noChangeAspect="1"/>
            </p:cNvPicPr>
            <p:nvPr/>
          </p:nvPicPr>
          <p:blipFill>
            <a:blip r:embed="rId2"/>
            <a:stretch>
              <a:fillRect/>
            </a:stretch>
          </p:blipFill>
          <p:spPr>
            <a:xfrm>
              <a:off x="8100891" y="4166682"/>
              <a:ext cx="1028753" cy="203210"/>
            </a:xfrm>
            <a:prstGeom prst="rect">
              <a:avLst/>
            </a:prstGeom>
          </p:spPr>
        </p:pic>
      </p:grpSp>
      <p:grpSp>
        <p:nvGrpSpPr>
          <p:cNvPr id="15" name="组合 14"/>
          <p:cNvGrpSpPr/>
          <p:nvPr/>
        </p:nvGrpSpPr>
        <p:grpSpPr>
          <a:xfrm>
            <a:off x="206406" y="495890"/>
            <a:ext cx="7041765" cy="6244206"/>
            <a:chOff x="168733" y="623089"/>
            <a:chExt cx="7725819" cy="6850783"/>
          </a:xfrm>
        </p:grpSpPr>
        <p:pic>
          <p:nvPicPr>
            <p:cNvPr id="14" name="图片 13"/>
            <p:cNvPicPr>
              <a:picLocks noChangeAspect="1"/>
            </p:cNvPicPr>
            <p:nvPr/>
          </p:nvPicPr>
          <p:blipFill>
            <a:blip r:embed="rId3"/>
            <a:stretch>
              <a:fillRect/>
            </a:stretch>
          </p:blipFill>
          <p:spPr>
            <a:xfrm>
              <a:off x="168733" y="623089"/>
              <a:ext cx="7725819" cy="3082952"/>
            </a:xfrm>
            <a:prstGeom prst="rect">
              <a:avLst/>
            </a:prstGeom>
          </p:spPr>
        </p:pic>
        <p:pic>
          <p:nvPicPr>
            <p:cNvPr id="11" name="图片 10"/>
            <p:cNvPicPr>
              <a:picLocks noChangeAspect="1"/>
            </p:cNvPicPr>
            <p:nvPr/>
          </p:nvPicPr>
          <p:blipFill>
            <a:blip r:embed="rId4"/>
            <a:stretch>
              <a:fillRect/>
            </a:stretch>
          </p:blipFill>
          <p:spPr>
            <a:xfrm>
              <a:off x="168733" y="3429000"/>
              <a:ext cx="7725819" cy="4044872"/>
            </a:xfrm>
            <a:prstGeom prst="rect">
              <a:avLst/>
            </a:prstGeom>
          </p:spPr>
        </p:pic>
      </p:grpSp>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5"/>
          <a:stretch>
            <a:fillRect/>
          </a:stretch>
        </p:blipFill>
        <p:spPr>
          <a:xfrm>
            <a:off x="7908512" y="174853"/>
            <a:ext cx="3848946" cy="2171247"/>
          </a:xfrm>
          <a:prstGeom prst="rect">
            <a:avLst/>
          </a:prstGeom>
        </p:spPr>
      </p:pic>
      <p:cxnSp>
        <p:nvCxnSpPr>
          <p:cNvPr id="7" name="直接箭头连接符 6"/>
          <p:cNvCxnSpPr/>
          <p:nvPr/>
        </p:nvCxnSpPr>
        <p:spPr>
          <a:xfrm flipV="1">
            <a:off x="1996324" y="1783191"/>
            <a:ext cx="7161636" cy="1378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23" idx="1"/>
          </p:cNvCxnSpPr>
          <p:nvPr/>
        </p:nvCxnSpPr>
        <p:spPr>
          <a:xfrm>
            <a:off x="5765606" y="3719489"/>
            <a:ext cx="238414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6"/>
          <a:stretch>
            <a:fillRect/>
          </a:stretch>
        </p:blipFill>
        <p:spPr>
          <a:xfrm>
            <a:off x="8149752" y="4692282"/>
            <a:ext cx="3066498" cy="2047814"/>
          </a:xfrm>
          <a:prstGeom prst="rect">
            <a:avLst/>
          </a:prstGeom>
        </p:spPr>
      </p:pic>
      <p:cxnSp>
        <p:nvCxnSpPr>
          <p:cNvPr id="29" name="直接箭头连接符 28"/>
          <p:cNvCxnSpPr/>
          <p:nvPr/>
        </p:nvCxnSpPr>
        <p:spPr>
          <a:xfrm flipH="1">
            <a:off x="8571627" y="4613882"/>
            <a:ext cx="1172667" cy="230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384795" y="2725307"/>
            <a:ext cx="4615366" cy="646331"/>
          </a:xfrm>
          <a:prstGeom prst="rect">
            <a:avLst/>
          </a:prstGeom>
          <a:noFill/>
        </p:spPr>
        <p:txBody>
          <a:bodyPr wrap="none" rtlCol="0">
            <a:spAutoFit/>
          </a:bodyPr>
          <a:lstStyle/>
          <a:p>
            <a:r>
              <a:rPr lang="zh-CN" altLang="en-US" dirty="0"/>
              <a:t>附件信息可以进行下载查看，线上查看</a:t>
            </a:r>
            <a:r>
              <a:rPr lang="en-US" altLang="zh-CN" dirty="0"/>
              <a:t>word</a:t>
            </a:r>
            <a:endParaRPr lang="en-US" altLang="zh-CN" dirty="0"/>
          </a:p>
          <a:p>
            <a:r>
              <a:rPr lang="zh-CN" altLang="en-US" dirty="0"/>
              <a:t>文档需要下载并安装</a:t>
            </a:r>
            <a:r>
              <a:rPr lang="en-US" altLang="zh-CN" dirty="0"/>
              <a:t>posetup.exe</a:t>
            </a:r>
            <a:r>
              <a:rPr lang="zh-CN" altLang="en-US" dirty="0"/>
              <a:t>预览工具</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628887" y="994120"/>
            <a:ext cx="10934226" cy="5811032"/>
          </a:xfrm>
          <a:prstGeom prst="rect">
            <a:avLst/>
          </a:prstGeom>
        </p:spPr>
      </p:pic>
      <p:sp>
        <p:nvSpPr>
          <p:cNvPr id="2" name="文本框 1"/>
          <p:cNvSpPr txBox="1"/>
          <p:nvPr/>
        </p:nvSpPr>
        <p:spPr>
          <a:xfrm>
            <a:off x="1081924" y="624788"/>
            <a:ext cx="8956298" cy="369332"/>
          </a:xfrm>
          <a:prstGeom prst="rect">
            <a:avLst/>
          </a:prstGeom>
          <a:noFill/>
        </p:spPr>
        <p:txBody>
          <a:bodyPr wrap="none" rtlCol="0">
            <a:spAutoFit/>
          </a:bodyPr>
          <a:lstStyle/>
          <a:p>
            <a:r>
              <a:rPr lang="zh-CN" altLang="en-US" dirty="0"/>
              <a:t>点击审核通过后需要输入签章密码，建议登录后进行签章密码的修改，以确保安全性。</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r>
              <a:rPr lang="en-US" altLang="zh-CN" sz="2845" b="1" dirty="0">
                <a:solidFill>
                  <a:srgbClr val="00B0F0"/>
                </a:solidFill>
                <a:latin typeface="微软雅黑" panose="020B0503020204020204" pitchFamily="34" charset="-122"/>
                <a:ea typeface="微软雅黑" panose="020B0503020204020204" pitchFamily="34" charset="-122"/>
                <a:cs typeface="+mn-cs"/>
              </a:rPr>
              <a:t>——PC</a:t>
            </a:r>
            <a:r>
              <a:rPr lang="zh-CN" altLang="en-US" sz="2845" b="1" dirty="0">
                <a:solidFill>
                  <a:srgbClr val="00B0F0"/>
                </a:solidFill>
                <a:latin typeface="微软雅黑" panose="020B0503020204020204" pitchFamily="34" charset="-122"/>
                <a:ea typeface="微软雅黑" panose="020B0503020204020204" pitchFamily="34" charset="-122"/>
                <a:cs typeface="+mn-cs"/>
              </a:rPr>
              <a:t>端批量审批</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13" name="图片 12"/>
          <p:cNvPicPr>
            <a:picLocks noChangeAspect="1"/>
          </p:cNvPicPr>
          <p:nvPr/>
        </p:nvPicPr>
        <p:blipFill>
          <a:blip r:embed="rId1"/>
          <a:stretch>
            <a:fillRect/>
          </a:stretch>
        </p:blipFill>
        <p:spPr>
          <a:xfrm>
            <a:off x="410665" y="2157376"/>
            <a:ext cx="11370669" cy="2414624"/>
          </a:xfrm>
          <a:prstGeom prst="rect">
            <a:avLst/>
          </a:prstGeom>
        </p:spPr>
      </p:pic>
      <p:sp>
        <p:nvSpPr>
          <p:cNvPr id="2" name="文本框 1"/>
          <p:cNvSpPr txBox="1"/>
          <p:nvPr/>
        </p:nvSpPr>
        <p:spPr>
          <a:xfrm>
            <a:off x="1284514" y="896116"/>
            <a:ext cx="8759371" cy="646331"/>
          </a:xfrm>
          <a:prstGeom prst="rect">
            <a:avLst/>
          </a:prstGeom>
          <a:noFill/>
        </p:spPr>
        <p:txBody>
          <a:bodyPr wrap="square" rtlCol="0">
            <a:spAutoFit/>
          </a:bodyPr>
          <a:lstStyle/>
          <a:p>
            <a:r>
              <a:rPr lang="zh-CN" altLang="en-US" dirty="0"/>
              <a:t>        批量审批可同时审批多个单据，不用反复输入电子签章密码，对需要进行审批的单据多选然后点击批量审批按钮即可。</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stretch>
            <a:fillRect/>
          </a:stretch>
        </p:blipFill>
        <p:spPr>
          <a:xfrm>
            <a:off x="4652189" y="4682102"/>
            <a:ext cx="7148673" cy="1806719"/>
          </a:xfrm>
          <a:prstGeom prst="rect">
            <a:avLst/>
          </a:prstGeom>
        </p:spPr>
      </p:pic>
      <p:grpSp>
        <p:nvGrpSpPr>
          <p:cNvPr id="5" name="组合 4"/>
          <p:cNvGrpSpPr/>
          <p:nvPr/>
        </p:nvGrpSpPr>
        <p:grpSpPr>
          <a:xfrm>
            <a:off x="135095" y="892347"/>
            <a:ext cx="4519384" cy="5622215"/>
            <a:chOff x="2875873" y="511406"/>
            <a:chExt cx="4972759" cy="6186224"/>
          </a:xfrm>
        </p:grpSpPr>
        <p:grpSp>
          <p:nvGrpSpPr>
            <p:cNvPr id="14" name="组合 13"/>
            <p:cNvGrpSpPr/>
            <p:nvPr/>
          </p:nvGrpSpPr>
          <p:grpSpPr>
            <a:xfrm>
              <a:off x="2875873" y="511406"/>
              <a:ext cx="4972759" cy="6186224"/>
              <a:chOff x="193610" y="-1676400"/>
              <a:chExt cx="10933925" cy="13602049"/>
            </a:xfrm>
          </p:grpSpPr>
          <p:pic>
            <p:nvPicPr>
              <p:cNvPr id="11" name="图片 10"/>
              <p:cNvPicPr>
                <a:picLocks noChangeAspect="1"/>
              </p:cNvPicPr>
              <p:nvPr/>
            </p:nvPicPr>
            <p:blipFill>
              <a:blip r:embed="rId2"/>
              <a:stretch>
                <a:fillRect/>
              </a:stretch>
            </p:blipFill>
            <p:spPr>
              <a:xfrm>
                <a:off x="193611" y="5143500"/>
                <a:ext cx="10933924" cy="6782149"/>
              </a:xfrm>
              <a:prstGeom prst="rect">
                <a:avLst/>
              </a:prstGeom>
            </p:spPr>
          </p:pic>
          <p:pic>
            <p:nvPicPr>
              <p:cNvPr id="13" name="图片 12"/>
              <p:cNvPicPr>
                <a:picLocks noChangeAspect="1"/>
              </p:cNvPicPr>
              <p:nvPr/>
            </p:nvPicPr>
            <p:blipFill>
              <a:blip r:embed="rId3"/>
              <a:stretch>
                <a:fillRect/>
              </a:stretch>
            </p:blipFill>
            <p:spPr>
              <a:xfrm>
                <a:off x="193610" y="-1676400"/>
                <a:ext cx="10933924" cy="6858000"/>
              </a:xfrm>
              <a:prstGeom prst="rect">
                <a:avLst/>
              </a:prstGeom>
            </p:spPr>
          </p:pic>
        </p:grpSp>
        <p:sp>
          <p:nvSpPr>
            <p:cNvPr id="2" name="矩形 1"/>
            <p:cNvSpPr/>
            <p:nvPr/>
          </p:nvSpPr>
          <p:spPr>
            <a:xfrm>
              <a:off x="3148100" y="945962"/>
              <a:ext cx="4630732" cy="26671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3155081" y="3651269"/>
              <a:ext cx="4630732" cy="1465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5" name="图片 14"/>
          <p:cNvPicPr>
            <a:picLocks noChangeAspect="1"/>
          </p:cNvPicPr>
          <p:nvPr/>
        </p:nvPicPr>
        <p:blipFill>
          <a:blip r:embed="rId3"/>
          <a:stretch>
            <a:fillRect/>
          </a:stretch>
        </p:blipFill>
        <p:spPr>
          <a:xfrm>
            <a:off x="4654479" y="0"/>
            <a:ext cx="7148674" cy="4483807"/>
          </a:xfrm>
          <a:prstGeom prst="rect">
            <a:avLst/>
          </a:prstGeom>
        </p:spPr>
      </p:pic>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4508364" y="2663371"/>
            <a:ext cx="393523" cy="94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435687" y="4798266"/>
            <a:ext cx="310844" cy="2225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r>
              <a:rPr lang="en-US" altLang="zh-CN" sz="2845" b="1" dirty="0">
                <a:solidFill>
                  <a:srgbClr val="00B0F0"/>
                </a:solidFill>
                <a:latin typeface="微软雅黑" panose="020B0503020204020204" pitchFamily="34" charset="-122"/>
                <a:ea typeface="微软雅黑" panose="020B0503020204020204" pitchFamily="34" charset="-122"/>
                <a:cs typeface="+mn-cs"/>
              </a:rPr>
              <a:t>——</a:t>
            </a:r>
            <a:r>
              <a:rPr lang="zh-CN" altLang="en-US" sz="2845" b="1" dirty="0">
                <a:solidFill>
                  <a:srgbClr val="00B0F0"/>
                </a:solidFill>
                <a:latin typeface="微软雅黑" panose="020B0503020204020204" pitchFamily="34" charset="-122"/>
                <a:ea typeface="微软雅黑" panose="020B0503020204020204" pitchFamily="34" charset="-122"/>
                <a:cs typeface="+mn-cs"/>
              </a:rPr>
              <a:t>微信手机端</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405246" y="620158"/>
            <a:ext cx="11156896" cy="5971191"/>
            <a:chOff x="216782" y="601554"/>
            <a:chExt cx="11156896" cy="5971191"/>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6782" y="601556"/>
              <a:ext cx="2754776" cy="5969734"/>
            </a:xfrm>
            <a:prstGeom prst="rect">
              <a:avLst/>
            </a:prstGeom>
            <a:noFill/>
            <a:ln>
              <a:noFill/>
            </a:ln>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882" y="601555"/>
              <a:ext cx="2754776" cy="5971141"/>
            </a:xfrm>
            <a:prstGeom prst="rect">
              <a:avLst/>
            </a:prstGeom>
            <a:noFill/>
            <a:ln>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982" y="601554"/>
              <a:ext cx="2754777" cy="5970721"/>
            </a:xfrm>
            <a:prstGeom prst="rect">
              <a:avLst/>
            </a:prstGeom>
            <a:noFill/>
            <a:ln>
              <a:noFill/>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8902" y="603043"/>
              <a:ext cx="2754776" cy="5969702"/>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r>
              <a:rPr lang="en-US" altLang="zh-CN" sz="2845" b="1" dirty="0">
                <a:solidFill>
                  <a:srgbClr val="00B0F0"/>
                </a:solidFill>
                <a:latin typeface="微软雅黑" panose="020B0503020204020204" pitchFamily="34" charset="-122"/>
                <a:ea typeface="微软雅黑" panose="020B0503020204020204" pitchFamily="34" charset="-122"/>
                <a:cs typeface="+mn-cs"/>
              </a:rPr>
              <a:t>——</a:t>
            </a:r>
            <a:r>
              <a:rPr lang="zh-CN" altLang="en-US" sz="2845" b="1" dirty="0">
                <a:solidFill>
                  <a:srgbClr val="00B0F0"/>
                </a:solidFill>
                <a:latin typeface="微软雅黑" panose="020B0503020204020204" pitchFamily="34" charset="-122"/>
                <a:ea typeface="微软雅黑" panose="020B0503020204020204" pitchFamily="34" charset="-122"/>
                <a:cs typeface="+mn-cs"/>
              </a:rPr>
              <a:t>修改个人</a:t>
            </a:r>
            <a:r>
              <a:rPr lang="zh-CN" altLang="en-US" sz="2845" b="1" dirty="0">
                <a:solidFill>
                  <a:srgbClr val="00B0F0"/>
                </a:solidFill>
                <a:latin typeface="微软雅黑" panose="020B0503020204020204" pitchFamily="34" charset="-122"/>
                <a:ea typeface="微软雅黑" panose="020B0503020204020204" pitchFamily="34" charset="-122"/>
                <a:cs typeface="+mn-cs"/>
              </a:rPr>
              <a:t>信息</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1213485" y="510540"/>
            <a:ext cx="9446259" cy="6054725"/>
            <a:chOff x="731576" y="604705"/>
            <a:chExt cx="8619975" cy="6054868"/>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36051" y="604705"/>
              <a:ext cx="2637101" cy="6054868"/>
            </a:xfrm>
            <a:prstGeom prst="rect">
              <a:avLst/>
            </a:prstGeom>
            <a:noFill/>
            <a:ln>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375" y="604705"/>
              <a:ext cx="2663176" cy="6054233"/>
            </a:xfrm>
            <a:prstGeom prst="rect">
              <a:avLst/>
            </a:prstGeom>
            <a:noFill/>
            <a:ln>
              <a:noFill/>
            </a:ln>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76" y="605340"/>
              <a:ext cx="2689252" cy="6054233"/>
            </a:xfrm>
            <a:prstGeom prst="rect">
              <a:avLst/>
            </a:prstGeom>
            <a:noFill/>
            <a:ln>
              <a:noFill/>
            </a:ln>
          </p:spPr>
        </p:pic>
      </p:grpSp>
      <p:cxnSp>
        <p:nvCxnSpPr>
          <p:cNvPr id="12" name="直接箭头连接符 11"/>
          <p:cNvCxnSpPr/>
          <p:nvPr/>
        </p:nvCxnSpPr>
        <p:spPr>
          <a:xfrm flipV="1">
            <a:off x="5943681" y="1944915"/>
            <a:ext cx="413576" cy="798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r>
              <a:rPr lang="en-US" altLang="zh-CN" sz="2845" b="1" dirty="0">
                <a:solidFill>
                  <a:srgbClr val="00B0F0"/>
                </a:solidFill>
                <a:latin typeface="微软雅黑" panose="020B0503020204020204" pitchFamily="34" charset="-122"/>
                <a:ea typeface="微软雅黑" panose="020B0503020204020204" pitchFamily="34" charset="-122"/>
                <a:cs typeface="+mn-cs"/>
              </a:rPr>
              <a:t>——</a:t>
            </a:r>
            <a:r>
              <a:rPr lang="zh-CN" altLang="en-US" sz="2845" b="1" dirty="0">
                <a:solidFill>
                  <a:srgbClr val="00B0F0"/>
                </a:solidFill>
                <a:latin typeface="微软雅黑" panose="020B0503020204020204" pitchFamily="34" charset="-122"/>
                <a:ea typeface="微软雅黑" panose="020B0503020204020204" pitchFamily="34" charset="-122"/>
                <a:cs typeface="+mn-cs"/>
              </a:rPr>
              <a:t>修改</a:t>
            </a:r>
            <a:r>
              <a:rPr lang="zh-CN" altLang="en-US" sz="2845" b="1" dirty="0">
                <a:solidFill>
                  <a:srgbClr val="00B0F0"/>
                </a:solidFill>
                <a:latin typeface="微软雅黑" panose="020B0503020204020204" pitchFamily="34" charset="-122"/>
                <a:ea typeface="微软雅黑" panose="020B0503020204020204" pitchFamily="34" charset="-122"/>
                <a:cs typeface="+mn-cs"/>
              </a:rPr>
              <a:t>签章密码</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3" name="图片 2" descr="Screenshot_20220523_102143"/>
          <p:cNvPicPr>
            <a:picLocks noChangeAspect="1"/>
          </p:cNvPicPr>
          <p:nvPr>
            <p:custDataLst>
              <p:tags r:id="rId1"/>
            </p:custDataLst>
          </p:nvPr>
        </p:nvPicPr>
        <p:blipFill>
          <a:blip r:embed="rId2"/>
          <a:stretch>
            <a:fillRect/>
          </a:stretch>
        </p:blipFill>
        <p:spPr>
          <a:xfrm>
            <a:off x="4638675" y="713105"/>
            <a:ext cx="2914650" cy="6054725"/>
          </a:xfrm>
          <a:prstGeom prst="rect">
            <a:avLst/>
          </a:prstGeom>
        </p:spPr>
      </p:pic>
      <p:pic>
        <p:nvPicPr>
          <p:cNvPr id="5" name="图片 4"/>
          <p:cNvPicPr>
            <a:picLocks noChangeAspect="1"/>
          </p:cNvPicPr>
          <p:nvPr/>
        </p:nvPicPr>
        <p:blipFill>
          <a:blip r:embed="rId3"/>
          <a:stretch>
            <a:fillRect/>
          </a:stretch>
        </p:blipFill>
        <p:spPr>
          <a:xfrm>
            <a:off x="7948295" y="715645"/>
            <a:ext cx="2934970" cy="605218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255" y="716280"/>
            <a:ext cx="2947035" cy="60540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2150" y="720725"/>
            <a:ext cx="1819910" cy="5970270"/>
          </a:xfrm>
          <a:prstGeom prst="rect">
            <a:avLst/>
          </a:prstGeom>
          <a:noFill/>
          <a:ln>
            <a:noFill/>
          </a:ln>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1029" y="720656"/>
            <a:ext cx="2781724" cy="6028858"/>
          </a:xfrm>
          <a:prstGeom prst="rect">
            <a:avLst/>
          </a:prstGeom>
          <a:noFill/>
          <a:ln>
            <a:no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158" y="720656"/>
            <a:ext cx="2781724" cy="6029304"/>
          </a:xfrm>
          <a:prstGeom prst="rect">
            <a:avLst/>
          </a:prstGeom>
          <a:noFill/>
          <a:ln>
            <a:noFill/>
          </a:ln>
        </p:spPr>
      </p:pic>
      <p:sp>
        <p:nvSpPr>
          <p:cNvPr id="2" name="文本框 1"/>
          <p:cNvSpPr txBox="1"/>
          <p:nvPr/>
        </p:nvSpPr>
        <p:spPr>
          <a:xfrm>
            <a:off x="5324672" y="202086"/>
            <a:ext cx="1800493" cy="369332"/>
          </a:xfrm>
          <a:prstGeom prst="rect">
            <a:avLst/>
          </a:prstGeom>
          <a:noFill/>
        </p:spPr>
        <p:txBody>
          <a:bodyPr wrap="none" rtlCol="0">
            <a:spAutoFit/>
          </a:bodyPr>
          <a:lstStyle/>
          <a:p>
            <a:r>
              <a:rPr lang="zh-CN" altLang="zh-CN" sz="1800" dirty="0">
                <a:effectLst/>
                <a:ea typeface="等线" panose="02010600030101010101" pitchFamily="2" charset="-122"/>
                <a:cs typeface="Times New Roman" panose="02020603050405020304" pitchFamily="18" charset="0"/>
              </a:rPr>
              <a:t>待审批</a:t>
            </a:r>
            <a:r>
              <a:rPr lang="zh-CN" altLang="en-US" dirty="0">
                <a:ea typeface="等线" panose="02010600030101010101" pitchFamily="2" charset="-122"/>
                <a:cs typeface="Times New Roman" panose="02020603050405020304" pitchFamily="18" charset="0"/>
              </a:rPr>
              <a:t>单笔</a:t>
            </a:r>
            <a:r>
              <a:rPr lang="zh-CN" altLang="zh-CN" sz="1800" dirty="0">
                <a:effectLst/>
                <a:ea typeface="等线" panose="02010600030101010101" pitchFamily="2" charset="-122"/>
                <a:cs typeface="Times New Roman" panose="02020603050405020304" pitchFamily="18" charset="0"/>
              </a:rPr>
              <a:t>审批</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5324672" y="202086"/>
            <a:ext cx="1800493" cy="369332"/>
          </a:xfrm>
          <a:prstGeom prst="rect">
            <a:avLst/>
          </a:prstGeom>
          <a:noFill/>
        </p:spPr>
        <p:txBody>
          <a:bodyPr wrap="none" rtlCol="0">
            <a:spAutoFit/>
          </a:bodyPr>
          <a:lstStyle/>
          <a:p>
            <a:r>
              <a:rPr lang="zh-CN" altLang="en-US" dirty="0">
                <a:ea typeface="等线" panose="02010600030101010101" pitchFamily="2" charset="-122"/>
                <a:cs typeface="Times New Roman" panose="02020603050405020304" pitchFamily="18" charset="0"/>
              </a:rPr>
              <a:t>已审批单据查看</a:t>
            </a:r>
            <a:endParaRPr lang="zh-CN" altLang="en-US" dirty="0"/>
          </a:p>
        </p:txBody>
      </p:sp>
      <p:grpSp>
        <p:nvGrpSpPr>
          <p:cNvPr id="3" name="组合 2"/>
          <p:cNvGrpSpPr/>
          <p:nvPr/>
        </p:nvGrpSpPr>
        <p:grpSpPr>
          <a:xfrm>
            <a:off x="1780021" y="720656"/>
            <a:ext cx="9073866" cy="5858860"/>
            <a:chOff x="1026164" y="877112"/>
            <a:chExt cx="9073866" cy="585886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6164" y="877112"/>
              <a:ext cx="2703389" cy="5858691"/>
            </a:xfrm>
            <a:prstGeom prst="rect">
              <a:avLst/>
            </a:prstGeom>
            <a:noFill/>
            <a:ln>
              <a:noFill/>
            </a:ln>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215" y="877112"/>
              <a:ext cx="2703389" cy="5858860"/>
            </a:xfrm>
            <a:prstGeom prst="rect">
              <a:avLst/>
            </a:prstGeom>
            <a:noFill/>
            <a:ln>
              <a:noFill/>
            </a:ln>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719" y="877112"/>
              <a:ext cx="2703311" cy="585869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1"/>
          <p:cNvSpPr>
            <a:spLocks noGrp="1"/>
          </p:cNvSpPr>
          <p:nvPr>
            <p:ph type="title" idx="4294967295"/>
          </p:nvPr>
        </p:nvSpPr>
        <p:spPr>
          <a:xfrm>
            <a:off x="803927" y="52848"/>
            <a:ext cx="8651932" cy="458558"/>
          </a:xfrm>
        </p:spPr>
        <p:txBody>
          <a:bodyPr>
            <a:noAutofit/>
          </a:body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经办人网上审批填报流程指南</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137582" y="4542778"/>
            <a:ext cx="5370482" cy="1855323"/>
            <a:chOff x="1567790" y="1367700"/>
            <a:chExt cx="5370482" cy="1855323"/>
          </a:xfrm>
        </p:grpSpPr>
        <p:pic>
          <p:nvPicPr>
            <p:cNvPr id="7" name="图片 6"/>
            <p:cNvPicPr>
              <a:picLocks noChangeAspect="1"/>
            </p:cNvPicPr>
            <p:nvPr/>
          </p:nvPicPr>
          <p:blipFill>
            <a:blip r:embed="rId1"/>
            <a:stretch>
              <a:fillRect/>
            </a:stretch>
          </p:blipFill>
          <p:spPr>
            <a:xfrm>
              <a:off x="1567790" y="1802606"/>
              <a:ext cx="5370482" cy="1420417"/>
            </a:xfrm>
            <a:prstGeom prst="rect">
              <a:avLst/>
            </a:prstGeom>
          </p:spPr>
        </p:pic>
        <p:pic>
          <p:nvPicPr>
            <p:cNvPr id="9" name="图片 8"/>
            <p:cNvPicPr>
              <a:picLocks noChangeAspect="1"/>
            </p:cNvPicPr>
            <p:nvPr/>
          </p:nvPicPr>
          <p:blipFill>
            <a:blip r:embed="rId2"/>
            <a:stretch>
              <a:fillRect/>
            </a:stretch>
          </p:blipFill>
          <p:spPr>
            <a:xfrm>
              <a:off x="1567790" y="1367700"/>
              <a:ext cx="2825895" cy="387370"/>
            </a:xfrm>
            <a:prstGeom prst="rect">
              <a:avLst/>
            </a:prstGeom>
          </p:spPr>
        </p:pic>
      </p:grpSp>
      <p:sp>
        <p:nvSpPr>
          <p:cNvPr id="11" name="文本框 10"/>
          <p:cNvSpPr txBox="1"/>
          <p:nvPr/>
        </p:nvSpPr>
        <p:spPr>
          <a:xfrm>
            <a:off x="2447555" y="1389654"/>
            <a:ext cx="7274408" cy="646331"/>
          </a:xfrm>
          <a:prstGeom prst="rect">
            <a:avLst/>
          </a:prstGeom>
          <a:noFill/>
        </p:spPr>
        <p:txBody>
          <a:bodyPr wrap="square" rtlCol="0">
            <a:spAutoFit/>
          </a:bodyPr>
          <a:lstStyle/>
          <a:p>
            <a:r>
              <a:rPr lang="en-US" altLang="zh-CN" dirty="0"/>
              <a:t>        </a:t>
            </a:r>
            <a:r>
              <a:rPr lang="zh-CN" altLang="en-US" dirty="0"/>
              <a:t>目前使用的只有网上报账系统和网上申报系统会使用到网上审批，</a:t>
            </a:r>
            <a:endParaRPr lang="en-US" altLang="zh-CN" dirty="0"/>
          </a:p>
          <a:p>
            <a:r>
              <a:rPr lang="zh-CN" altLang="en-US" dirty="0"/>
              <a:t>经办人通过财务网上综合服务平台进入想要填报的业务板块。</a:t>
            </a:r>
            <a:endParaRPr lang="zh-CN" altLang="en-US" dirty="0"/>
          </a:p>
        </p:txBody>
      </p:sp>
      <p:grpSp>
        <p:nvGrpSpPr>
          <p:cNvPr id="17" name="组合 16"/>
          <p:cNvGrpSpPr/>
          <p:nvPr/>
        </p:nvGrpSpPr>
        <p:grpSpPr>
          <a:xfrm>
            <a:off x="2956114" y="2507346"/>
            <a:ext cx="5538111" cy="1124953"/>
            <a:chOff x="115813" y="1205332"/>
            <a:chExt cx="5538111" cy="1124953"/>
          </a:xfrm>
        </p:grpSpPr>
        <p:pic>
          <p:nvPicPr>
            <p:cNvPr id="14" name="图片 13"/>
            <p:cNvPicPr>
              <a:picLocks noChangeAspect="1"/>
            </p:cNvPicPr>
            <p:nvPr/>
          </p:nvPicPr>
          <p:blipFill>
            <a:blip r:embed="rId3"/>
            <a:stretch>
              <a:fillRect/>
            </a:stretch>
          </p:blipFill>
          <p:spPr>
            <a:xfrm>
              <a:off x="115813" y="1644450"/>
              <a:ext cx="5538111" cy="685835"/>
            </a:xfrm>
            <a:prstGeom prst="rect">
              <a:avLst/>
            </a:prstGeom>
          </p:spPr>
        </p:pic>
        <p:pic>
          <p:nvPicPr>
            <p:cNvPr id="16" name="图片 15"/>
            <p:cNvPicPr>
              <a:picLocks noChangeAspect="1"/>
            </p:cNvPicPr>
            <p:nvPr/>
          </p:nvPicPr>
          <p:blipFill>
            <a:blip r:embed="rId4"/>
            <a:stretch>
              <a:fillRect/>
            </a:stretch>
          </p:blipFill>
          <p:spPr>
            <a:xfrm>
              <a:off x="210133" y="1205332"/>
              <a:ext cx="5326991" cy="439117"/>
            </a:xfrm>
            <a:prstGeom prst="rect">
              <a:avLst/>
            </a:prstGeom>
          </p:spPr>
        </p:pic>
      </p:grpSp>
      <p:grpSp>
        <p:nvGrpSpPr>
          <p:cNvPr id="22" name="组合 21"/>
          <p:cNvGrpSpPr/>
          <p:nvPr/>
        </p:nvGrpSpPr>
        <p:grpSpPr>
          <a:xfrm>
            <a:off x="6952343" y="4930148"/>
            <a:ext cx="4606590" cy="1467953"/>
            <a:chOff x="115814" y="5130955"/>
            <a:chExt cx="4874995" cy="1517975"/>
          </a:xfrm>
        </p:grpSpPr>
        <p:pic>
          <p:nvPicPr>
            <p:cNvPr id="19" name="图片 18"/>
            <p:cNvPicPr>
              <a:picLocks noChangeAspect="1"/>
            </p:cNvPicPr>
            <p:nvPr/>
          </p:nvPicPr>
          <p:blipFill>
            <a:blip r:embed="rId5"/>
            <a:stretch>
              <a:fillRect/>
            </a:stretch>
          </p:blipFill>
          <p:spPr>
            <a:xfrm>
              <a:off x="115814" y="5130955"/>
              <a:ext cx="2390810" cy="1517975"/>
            </a:xfrm>
            <a:prstGeom prst="rect">
              <a:avLst/>
            </a:prstGeom>
          </p:spPr>
        </p:pic>
        <p:pic>
          <p:nvPicPr>
            <p:cNvPr id="21" name="图片 20"/>
            <p:cNvPicPr>
              <a:picLocks noChangeAspect="1"/>
            </p:cNvPicPr>
            <p:nvPr/>
          </p:nvPicPr>
          <p:blipFill>
            <a:blip r:embed="rId6"/>
            <a:stretch>
              <a:fillRect/>
            </a:stretch>
          </p:blipFill>
          <p:spPr>
            <a:xfrm>
              <a:off x="2516236" y="5144915"/>
              <a:ext cx="2474573" cy="1477708"/>
            </a:xfrm>
            <a:prstGeom prst="rect">
              <a:avLst/>
            </a:prstGeom>
          </p:spPr>
        </p:pic>
      </p:grpSp>
      <p:cxnSp>
        <p:nvCxnSpPr>
          <p:cNvPr id="24" name="直接箭头连接符 23"/>
          <p:cNvCxnSpPr>
            <a:endCxn id="9" idx="3"/>
          </p:cNvCxnSpPr>
          <p:nvPr/>
        </p:nvCxnSpPr>
        <p:spPr>
          <a:xfrm flipH="1">
            <a:off x="2963477" y="3686629"/>
            <a:ext cx="911838" cy="104983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endCxn id="19" idx="0"/>
          </p:cNvCxnSpPr>
          <p:nvPr/>
        </p:nvCxnSpPr>
        <p:spPr>
          <a:xfrm>
            <a:off x="7119257" y="3632299"/>
            <a:ext cx="962675" cy="129784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流程图: 接点 47"/>
          <p:cNvSpPr/>
          <p:nvPr/>
        </p:nvSpPr>
        <p:spPr>
          <a:xfrm>
            <a:off x="2649692" y="2572135"/>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1</a:t>
            </a:r>
            <a:endParaRPr lang="zh-CN" altLang="en-US" sz="1600" dirty="0"/>
          </a:p>
        </p:txBody>
      </p:sp>
      <p:sp>
        <p:nvSpPr>
          <p:cNvPr id="50" name="流程图: 接点 49"/>
          <p:cNvSpPr/>
          <p:nvPr/>
        </p:nvSpPr>
        <p:spPr>
          <a:xfrm>
            <a:off x="137582" y="4144992"/>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sp>
        <p:nvSpPr>
          <p:cNvPr id="53" name="流程图: 接点 52"/>
          <p:cNvSpPr/>
          <p:nvPr/>
        </p:nvSpPr>
        <p:spPr>
          <a:xfrm>
            <a:off x="7024914" y="4477054"/>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网上报销系统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381850" y="961072"/>
            <a:ext cx="2211727" cy="5326111"/>
            <a:chOff x="381850" y="961072"/>
            <a:chExt cx="2211727" cy="5326111"/>
          </a:xfrm>
        </p:grpSpPr>
        <p:pic>
          <p:nvPicPr>
            <p:cNvPr id="4" name="图片 3"/>
            <p:cNvPicPr>
              <a:picLocks noChangeAspect="1"/>
            </p:cNvPicPr>
            <p:nvPr/>
          </p:nvPicPr>
          <p:blipFill>
            <a:blip r:embed="rId1"/>
            <a:stretch>
              <a:fillRect/>
            </a:stretch>
          </p:blipFill>
          <p:spPr>
            <a:xfrm>
              <a:off x="396364" y="961072"/>
              <a:ext cx="2197213" cy="1771741"/>
            </a:xfrm>
            <a:prstGeom prst="rect">
              <a:avLst/>
            </a:prstGeom>
          </p:spPr>
        </p:pic>
        <p:pic>
          <p:nvPicPr>
            <p:cNvPr id="7" name="图片 6"/>
            <p:cNvPicPr>
              <a:picLocks noChangeAspect="1"/>
            </p:cNvPicPr>
            <p:nvPr/>
          </p:nvPicPr>
          <p:blipFill>
            <a:blip r:embed="rId2"/>
            <a:stretch>
              <a:fillRect/>
            </a:stretch>
          </p:blipFill>
          <p:spPr>
            <a:xfrm>
              <a:off x="389107" y="2732813"/>
              <a:ext cx="2197213" cy="1784442"/>
            </a:xfrm>
            <a:prstGeom prst="rect">
              <a:avLst/>
            </a:prstGeom>
          </p:spPr>
        </p:pic>
        <p:pic>
          <p:nvPicPr>
            <p:cNvPr id="13" name="图片 12"/>
            <p:cNvPicPr>
              <a:picLocks noChangeAspect="1"/>
            </p:cNvPicPr>
            <p:nvPr/>
          </p:nvPicPr>
          <p:blipFill>
            <a:blip r:embed="rId3"/>
            <a:stretch>
              <a:fillRect/>
            </a:stretch>
          </p:blipFill>
          <p:spPr>
            <a:xfrm>
              <a:off x="381850" y="4502741"/>
              <a:ext cx="2209914" cy="1784442"/>
            </a:xfrm>
            <a:prstGeom prst="rect">
              <a:avLst/>
            </a:prstGeom>
          </p:spPr>
        </p:pic>
      </p:grpSp>
      <p:pic>
        <p:nvPicPr>
          <p:cNvPr id="21" name="图片 20"/>
          <p:cNvPicPr>
            <a:picLocks noChangeAspect="1"/>
          </p:cNvPicPr>
          <p:nvPr/>
        </p:nvPicPr>
        <p:blipFill>
          <a:blip r:embed="rId4"/>
          <a:stretch>
            <a:fillRect/>
          </a:stretch>
        </p:blipFill>
        <p:spPr>
          <a:xfrm>
            <a:off x="3629679" y="2587238"/>
            <a:ext cx="7482723" cy="2859361"/>
          </a:xfrm>
          <a:prstGeom prst="rect">
            <a:avLst/>
          </a:prstGeom>
        </p:spPr>
      </p:pic>
      <p:sp>
        <p:nvSpPr>
          <p:cNvPr id="22" name="文本框 21"/>
          <p:cNvSpPr txBox="1"/>
          <p:nvPr/>
        </p:nvSpPr>
        <p:spPr>
          <a:xfrm>
            <a:off x="3853044" y="961072"/>
            <a:ext cx="7571303" cy="369332"/>
          </a:xfrm>
          <a:prstGeom prst="rect">
            <a:avLst/>
          </a:prstGeom>
          <a:noFill/>
        </p:spPr>
        <p:txBody>
          <a:bodyPr wrap="none" rtlCol="0">
            <a:spAutoFit/>
          </a:bodyPr>
          <a:lstStyle/>
          <a:p>
            <a:r>
              <a:rPr lang="zh-CN" altLang="en-US" dirty="0"/>
              <a:t>网上报销系统目前只有日常报销、差旅费报销和借款模块支持线上审批</a:t>
            </a:r>
            <a:endParaRPr lang="en-US" altLang="zh-CN" dirty="0"/>
          </a:p>
        </p:txBody>
      </p:sp>
      <p:sp>
        <p:nvSpPr>
          <p:cNvPr id="23" name="文本框 22"/>
          <p:cNvSpPr txBox="1"/>
          <p:nvPr/>
        </p:nvSpPr>
        <p:spPr>
          <a:xfrm>
            <a:off x="3577272" y="1846942"/>
            <a:ext cx="7571303" cy="923330"/>
          </a:xfrm>
          <a:prstGeom prst="rect">
            <a:avLst/>
          </a:prstGeom>
          <a:noFill/>
        </p:spPr>
        <p:txBody>
          <a:bodyPr wrap="none" rtlCol="0">
            <a:spAutoFit/>
          </a:bodyPr>
          <a:lstStyle/>
          <a:p>
            <a:r>
              <a:rPr lang="zh-CN" altLang="en-US" dirty="0"/>
              <a:t>相对于之前新增了提交线上审批按钮，各位老师可以根据自己的需求选择</a:t>
            </a:r>
            <a:endParaRPr lang="en-US" altLang="zh-CN" dirty="0"/>
          </a:p>
          <a:p>
            <a:r>
              <a:rPr lang="zh-CN" altLang="en-US" dirty="0"/>
              <a:t>线上审批或者线下审批。</a:t>
            </a:r>
            <a:endParaRPr lang="zh-CN" altLang="en-US" dirty="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5502447" y="5103402"/>
            <a:ext cx="6661240" cy="1499871"/>
          </a:xfrm>
          <a:prstGeom prst="rect">
            <a:avLst/>
          </a:prstGeom>
        </p:spPr>
      </p:pic>
      <p:pic>
        <p:nvPicPr>
          <p:cNvPr id="7" name="图片 6"/>
          <p:cNvPicPr>
            <a:picLocks noChangeAspect="1"/>
          </p:cNvPicPr>
          <p:nvPr/>
        </p:nvPicPr>
        <p:blipFill>
          <a:blip r:embed="rId2"/>
          <a:stretch>
            <a:fillRect/>
          </a:stretch>
        </p:blipFill>
        <p:spPr>
          <a:xfrm>
            <a:off x="5653351" y="1158634"/>
            <a:ext cx="6159817" cy="1612983"/>
          </a:xfrm>
          <a:prstGeom prst="rect">
            <a:avLst/>
          </a:prstGeom>
        </p:spPr>
      </p:pic>
      <p:pic>
        <p:nvPicPr>
          <p:cNvPr id="4" name="图片 3"/>
          <p:cNvPicPr>
            <a:picLocks noChangeAspect="1"/>
          </p:cNvPicPr>
          <p:nvPr/>
        </p:nvPicPr>
        <p:blipFill>
          <a:blip r:embed="rId3"/>
          <a:stretch>
            <a:fillRect/>
          </a:stretch>
        </p:blipFill>
        <p:spPr>
          <a:xfrm>
            <a:off x="269975" y="665149"/>
            <a:ext cx="5245453" cy="6185628"/>
          </a:xfrm>
          <a:prstGeom prst="rect">
            <a:avLst/>
          </a:prstGeom>
        </p:spPr>
      </p:pic>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网上报销系统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sp>
        <p:nvSpPr>
          <p:cNvPr id="10" name="流程图: 接点 9"/>
          <p:cNvSpPr/>
          <p:nvPr/>
        </p:nvSpPr>
        <p:spPr>
          <a:xfrm>
            <a:off x="8718" y="2902857"/>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1</a:t>
            </a:r>
            <a:endParaRPr lang="zh-CN" altLang="en-US" sz="1600" dirty="0"/>
          </a:p>
        </p:txBody>
      </p:sp>
      <p:sp>
        <p:nvSpPr>
          <p:cNvPr id="11" name="流程图: 接点 10"/>
          <p:cNvSpPr/>
          <p:nvPr/>
        </p:nvSpPr>
        <p:spPr>
          <a:xfrm>
            <a:off x="39203" y="3757963"/>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cxnSp>
        <p:nvCxnSpPr>
          <p:cNvPr id="16" name="直接箭头连接符 15"/>
          <p:cNvCxnSpPr>
            <a:endCxn id="7" idx="1"/>
          </p:cNvCxnSpPr>
          <p:nvPr/>
        </p:nvCxnSpPr>
        <p:spPr>
          <a:xfrm flipV="1">
            <a:off x="3077029" y="1965126"/>
            <a:ext cx="2576322" cy="8064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625819" y="511406"/>
            <a:ext cx="6547397" cy="646331"/>
          </a:xfrm>
          <a:prstGeom prst="rect">
            <a:avLst/>
          </a:prstGeom>
          <a:noFill/>
        </p:spPr>
        <p:txBody>
          <a:bodyPr wrap="square" rtlCol="0">
            <a:spAutoFit/>
          </a:bodyPr>
          <a:lstStyle/>
          <a:p>
            <a:r>
              <a:rPr lang="en-US" altLang="zh-CN" dirty="0"/>
              <a:t>1.</a:t>
            </a:r>
            <a:r>
              <a:rPr lang="zh-CN" altLang="en-US" dirty="0"/>
              <a:t>如遇审批流程缺少可手动编辑流程，进行增加，需填写审批层级、审批角色和审批人工作证号，审批人姓名由工号自动带出。</a:t>
            </a:r>
            <a:endParaRPr lang="zh-CN" altLang="en-US" dirty="0"/>
          </a:p>
        </p:txBody>
      </p:sp>
      <p:pic>
        <p:nvPicPr>
          <p:cNvPr id="37" name="图片 36"/>
          <p:cNvPicPr>
            <a:picLocks noChangeAspect="1"/>
          </p:cNvPicPr>
          <p:nvPr/>
        </p:nvPicPr>
        <p:blipFill>
          <a:blip r:embed="rId4"/>
          <a:stretch>
            <a:fillRect/>
          </a:stretch>
        </p:blipFill>
        <p:spPr>
          <a:xfrm>
            <a:off x="5688277" y="3385191"/>
            <a:ext cx="6089963" cy="933498"/>
          </a:xfrm>
          <a:prstGeom prst="rect">
            <a:avLst/>
          </a:prstGeom>
        </p:spPr>
      </p:pic>
      <p:sp>
        <p:nvSpPr>
          <p:cNvPr id="38" name="文本框 37"/>
          <p:cNvSpPr txBox="1"/>
          <p:nvPr/>
        </p:nvSpPr>
        <p:spPr>
          <a:xfrm>
            <a:off x="5653351" y="2751205"/>
            <a:ext cx="6128601" cy="646331"/>
          </a:xfrm>
          <a:prstGeom prst="rect">
            <a:avLst/>
          </a:prstGeom>
          <a:noFill/>
        </p:spPr>
        <p:txBody>
          <a:bodyPr wrap="none" rtlCol="0">
            <a:spAutoFit/>
          </a:bodyPr>
          <a:lstStyle/>
          <a:p>
            <a:r>
              <a:rPr lang="en-US" altLang="zh-CN" dirty="0"/>
              <a:t>2.</a:t>
            </a:r>
            <a:r>
              <a:rPr lang="zh-CN" altLang="en-US" dirty="0"/>
              <a:t>可进行相关报销说明的附件上传，以便审批人能够看到更</a:t>
            </a:r>
            <a:endParaRPr lang="en-US" altLang="zh-CN" dirty="0"/>
          </a:p>
          <a:p>
            <a:r>
              <a:rPr lang="zh-CN" altLang="en-US" dirty="0"/>
              <a:t>多详细的信息。</a:t>
            </a:r>
            <a:endParaRPr lang="zh-CN" altLang="en-US" dirty="0"/>
          </a:p>
        </p:txBody>
      </p:sp>
      <p:cxnSp>
        <p:nvCxnSpPr>
          <p:cNvPr id="39" name="直接箭头连接符 38"/>
          <p:cNvCxnSpPr>
            <a:endCxn id="37" idx="1"/>
          </p:cNvCxnSpPr>
          <p:nvPr/>
        </p:nvCxnSpPr>
        <p:spPr>
          <a:xfrm flipV="1">
            <a:off x="5129893" y="3851940"/>
            <a:ext cx="558384" cy="219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2739377" y="5471886"/>
            <a:ext cx="3937197" cy="10615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53351" y="4387880"/>
            <a:ext cx="6359433" cy="646331"/>
          </a:xfrm>
          <a:prstGeom prst="rect">
            <a:avLst/>
          </a:prstGeom>
          <a:noFill/>
        </p:spPr>
        <p:txBody>
          <a:bodyPr wrap="none" rtlCol="0">
            <a:spAutoFit/>
          </a:bodyPr>
          <a:lstStyle/>
          <a:p>
            <a:r>
              <a:rPr lang="en-US" altLang="zh-CN" dirty="0"/>
              <a:t>3.</a:t>
            </a:r>
            <a:r>
              <a:rPr lang="zh-CN" altLang="en-US" dirty="0"/>
              <a:t>保存并退出的单据可以在首页点击项目管理在</a:t>
            </a:r>
            <a:r>
              <a:rPr lang="en-US" altLang="zh-CN" dirty="0"/>
              <a:t>【</a:t>
            </a:r>
            <a:r>
              <a:rPr lang="zh-CN" altLang="en-US" dirty="0"/>
              <a:t>待提交审批</a:t>
            </a:r>
            <a:endParaRPr lang="en-US" altLang="zh-CN" dirty="0"/>
          </a:p>
          <a:p>
            <a:r>
              <a:rPr lang="en-US" altLang="zh-CN" dirty="0"/>
              <a:t>(</a:t>
            </a:r>
            <a:r>
              <a:rPr lang="zh-CN" altLang="en-US" dirty="0"/>
              <a:t>线上</a:t>
            </a:r>
            <a:r>
              <a:rPr lang="en-US" altLang="zh-CN" dirty="0"/>
              <a:t>)】</a:t>
            </a:r>
            <a:r>
              <a:rPr lang="zh-CN" altLang="en-US" dirty="0"/>
              <a:t>中查看，点击</a:t>
            </a:r>
            <a:r>
              <a:rPr lang="en-US" altLang="zh-CN" dirty="0"/>
              <a:t>【</a:t>
            </a:r>
            <a:r>
              <a:rPr lang="zh-CN" altLang="en-US" dirty="0"/>
              <a:t>提交审批</a:t>
            </a:r>
            <a:r>
              <a:rPr lang="en-US" altLang="zh-CN" dirty="0"/>
              <a:t>】</a:t>
            </a:r>
            <a:r>
              <a:rPr lang="zh-CN" altLang="en-US" dirty="0"/>
              <a:t>后回到网上审批单界面。</a:t>
            </a:r>
            <a:endParaRPr lang="zh-CN" altLang="en-US" dirty="0"/>
          </a:p>
        </p:txBody>
      </p:sp>
      <p:cxnSp>
        <p:nvCxnSpPr>
          <p:cNvPr id="22" name="直接箭头连接符 21"/>
          <p:cNvCxnSpPr/>
          <p:nvPr/>
        </p:nvCxnSpPr>
        <p:spPr>
          <a:xfrm flipV="1">
            <a:off x="6791778" y="4990107"/>
            <a:ext cx="1328965" cy="10828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接点 23"/>
          <p:cNvSpPr/>
          <p:nvPr/>
        </p:nvSpPr>
        <p:spPr>
          <a:xfrm>
            <a:off x="1882517" y="6443273"/>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3</a:t>
            </a:r>
            <a:endParaRPr lang="zh-CN" alt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网上报销系统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5" name="图片 4"/>
          <p:cNvPicPr>
            <a:picLocks noChangeAspect="1"/>
          </p:cNvPicPr>
          <p:nvPr/>
        </p:nvPicPr>
        <p:blipFill>
          <a:blip r:embed="rId1"/>
          <a:stretch>
            <a:fillRect/>
          </a:stretch>
        </p:blipFill>
        <p:spPr>
          <a:xfrm>
            <a:off x="87086" y="3246929"/>
            <a:ext cx="12017828" cy="1802948"/>
          </a:xfrm>
          <a:prstGeom prst="rect">
            <a:avLst/>
          </a:prstGeom>
        </p:spPr>
      </p:pic>
      <p:sp>
        <p:nvSpPr>
          <p:cNvPr id="6" name="文本框 5"/>
          <p:cNvSpPr txBox="1"/>
          <p:nvPr/>
        </p:nvSpPr>
        <p:spPr>
          <a:xfrm>
            <a:off x="87086" y="2266765"/>
            <a:ext cx="12311384" cy="646331"/>
          </a:xfrm>
          <a:prstGeom prst="rect">
            <a:avLst/>
          </a:prstGeom>
          <a:noFill/>
        </p:spPr>
        <p:txBody>
          <a:bodyPr wrap="none" rtlCol="0">
            <a:spAutoFit/>
          </a:bodyPr>
          <a:lstStyle/>
          <a:p>
            <a:r>
              <a:rPr lang="zh-CN" altLang="en-US" dirty="0"/>
              <a:t>        提交审批后，在审批人未进行审批之前可以取消提交，一旦审批人</a:t>
            </a:r>
            <a:r>
              <a:rPr lang="en-US" altLang="zh-CN" dirty="0"/>
              <a:t>【</a:t>
            </a:r>
            <a:r>
              <a:rPr lang="zh-CN" altLang="en-US" dirty="0"/>
              <a:t>审批通过</a:t>
            </a:r>
            <a:r>
              <a:rPr lang="en-US" altLang="zh-CN" dirty="0"/>
              <a:t>】</a:t>
            </a:r>
            <a:r>
              <a:rPr lang="zh-CN" altLang="en-US" dirty="0"/>
              <a:t>经办人无法取消提交，只能联系</a:t>
            </a:r>
            <a:endParaRPr lang="en-US" altLang="zh-CN" dirty="0"/>
          </a:p>
          <a:p>
            <a:r>
              <a:rPr lang="zh-CN" altLang="en-US" dirty="0"/>
              <a:t>审批人进行审批撤销操作，方可取消提交退回修改填报数据。此外线上提交审批只有审批人通过审批之后才能进行打印。</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网上申报系统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1"/>
          <a:stretch>
            <a:fillRect/>
          </a:stretch>
        </p:blipFill>
        <p:spPr>
          <a:xfrm>
            <a:off x="52458" y="718955"/>
            <a:ext cx="6043542" cy="4209033"/>
          </a:xfrm>
          <a:prstGeom prst="rect">
            <a:avLst/>
          </a:prstGeom>
        </p:spPr>
      </p:pic>
      <p:pic>
        <p:nvPicPr>
          <p:cNvPr id="29" name="图片 28"/>
          <p:cNvPicPr>
            <a:picLocks noChangeAspect="1"/>
          </p:cNvPicPr>
          <p:nvPr/>
        </p:nvPicPr>
        <p:blipFill>
          <a:blip r:embed="rId2"/>
          <a:stretch>
            <a:fillRect/>
          </a:stretch>
        </p:blipFill>
        <p:spPr>
          <a:xfrm>
            <a:off x="6096000" y="2882805"/>
            <a:ext cx="6043542" cy="3650618"/>
          </a:xfrm>
          <a:prstGeom prst="rect">
            <a:avLst/>
          </a:prstGeom>
        </p:spPr>
      </p:pic>
      <p:cxnSp>
        <p:nvCxnSpPr>
          <p:cNvPr id="40" name="直接箭头连接符 39"/>
          <p:cNvCxnSpPr/>
          <p:nvPr/>
        </p:nvCxnSpPr>
        <p:spPr>
          <a:xfrm flipV="1">
            <a:off x="1898602" y="3008446"/>
            <a:ext cx="4278833" cy="14030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177435" y="716044"/>
            <a:ext cx="6308137" cy="923330"/>
          </a:xfrm>
          <a:prstGeom prst="rect">
            <a:avLst/>
          </a:prstGeom>
          <a:noFill/>
        </p:spPr>
        <p:txBody>
          <a:bodyPr wrap="none" rtlCol="0">
            <a:spAutoFit/>
          </a:bodyPr>
          <a:lstStyle/>
          <a:p>
            <a:r>
              <a:rPr lang="en-US" altLang="zh-CN" dirty="0"/>
              <a:t>1.</a:t>
            </a:r>
            <a:r>
              <a:rPr lang="zh-CN" altLang="en-US" dirty="0"/>
              <a:t>填写相应的业务后，提交线上审批后会拉取出相应审批人，</a:t>
            </a:r>
            <a:endParaRPr lang="en-US" altLang="zh-CN" dirty="0"/>
          </a:p>
          <a:p>
            <a:r>
              <a:rPr lang="zh-CN" altLang="en-US" dirty="0"/>
              <a:t>缺少可进行增加审批人操作，输入工号或者姓名进行检索，</a:t>
            </a:r>
            <a:endParaRPr lang="en-US" altLang="zh-CN" dirty="0"/>
          </a:p>
          <a:p>
            <a:r>
              <a:rPr lang="zh-CN" altLang="en-US" dirty="0"/>
              <a:t>并填写审批角色，根据检索出来的人员信息进行选择。</a:t>
            </a:r>
            <a:endParaRPr lang="zh-CN" altLang="en-US" dirty="0"/>
          </a:p>
        </p:txBody>
      </p:sp>
      <p:pic>
        <p:nvPicPr>
          <p:cNvPr id="35" name="图片 34"/>
          <p:cNvPicPr>
            <a:picLocks noChangeAspect="1"/>
          </p:cNvPicPr>
          <p:nvPr/>
        </p:nvPicPr>
        <p:blipFill>
          <a:blip r:embed="rId3"/>
          <a:stretch>
            <a:fillRect/>
          </a:stretch>
        </p:blipFill>
        <p:spPr>
          <a:xfrm>
            <a:off x="9880916" y="3995829"/>
            <a:ext cx="2090336" cy="2781899"/>
          </a:xfrm>
          <a:prstGeom prst="rect">
            <a:avLst/>
          </a:prstGeom>
        </p:spPr>
      </p:pic>
      <p:cxnSp>
        <p:nvCxnSpPr>
          <p:cNvPr id="47" name="直接箭头连接符 46"/>
          <p:cNvCxnSpPr/>
          <p:nvPr/>
        </p:nvCxnSpPr>
        <p:spPr>
          <a:xfrm flipV="1">
            <a:off x="6414761" y="4139231"/>
            <a:ext cx="3547590" cy="6168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流程图: 接点 48"/>
          <p:cNvSpPr/>
          <p:nvPr/>
        </p:nvSpPr>
        <p:spPr>
          <a:xfrm>
            <a:off x="5708013" y="4607989"/>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1</a:t>
            </a:r>
            <a:endParaRPr lang="zh-CN" altLang="en-US" sz="1600" dirty="0"/>
          </a:p>
        </p:txBody>
      </p:sp>
      <p:sp>
        <p:nvSpPr>
          <p:cNvPr id="50" name="流程图: 接点 49"/>
          <p:cNvSpPr/>
          <p:nvPr/>
        </p:nvSpPr>
        <p:spPr>
          <a:xfrm>
            <a:off x="5708013" y="4973290"/>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sp>
        <p:nvSpPr>
          <p:cNvPr id="51" name="文本框 50"/>
          <p:cNvSpPr txBox="1"/>
          <p:nvPr/>
        </p:nvSpPr>
        <p:spPr>
          <a:xfrm>
            <a:off x="6177435" y="1662787"/>
            <a:ext cx="6128601" cy="646331"/>
          </a:xfrm>
          <a:prstGeom prst="rect">
            <a:avLst/>
          </a:prstGeom>
          <a:noFill/>
        </p:spPr>
        <p:txBody>
          <a:bodyPr wrap="none" rtlCol="0">
            <a:spAutoFit/>
          </a:bodyPr>
          <a:lstStyle/>
          <a:p>
            <a:r>
              <a:rPr lang="en-US" altLang="zh-CN" dirty="0"/>
              <a:t>2.</a:t>
            </a:r>
            <a:r>
              <a:rPr lang="zh-CN" altLang="en-US" dirty="0"/>
              <a:t>可进行相关填报说明的附件上传，以便审批人能够看到更</a:t>
            </a:r>
            <a:endParaRPr lang="en-US" altLang="zh-CN" dirty="0"/>
          </a:p>
          <a:p>
            <a:r>
              <a:rPr lang="zh-CN" altLang="en-US" dirty="0"/>
              <a:t>多详细的信息。</a:t>
            </a:r>
            <a:endParaRPr lang="zh-CN" altLang="en-US" dirty="0"/>
          </a:p>
        </p:txBody>
      </p:sp>
      <p:sp>
        <p:nvSpPr>
          <p:cNvPr id="54" name="流程图: 接点 53"/>
          <p:cNvSpPr/>
          <p:nvPr/>
        </p:nvSpPr>
        <p:spPr>
          <a:xfrm>
            <a:off x="5708013" y="6213424"/>
            <a:ext cx="346262" cy="3199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3</a:t>
            </a:r>
            <a:endParaRPr lang="zh-CN" altLang="en-US" sz="1600" dirty="0"/>
          </a:p>
        </p:txBody>
      </p:sp>
      <p:sp>
        <p:nvSpPr>
          <p:cNvPr id="57" name="文本框 56"/>
          <p:cNvSpPr txBox="1"/>
          <p:nvPr/>
        </p:nvSpPr>
        <p:spPr>
          <a:xfrm>
            <a:off x="6191948" y="2338941"/>
            <a:ext cx="3127779" cy="369332"/>
          </a:xfrm>
          <a:prstGeom prst="rect">
            <a:avLst/>
          </a:prstGeom>
          <a:noFill/>
        </p:spPr>
        <p:txBody>
          <a:bodyPr wrap="none" rtlCol="0">
            <a:spAutoFit/>
          </a:bodyPr>
          <a:lstStyle/>
          <a:p>
            <a:r>
              <a:rPr lang="en-US" altLang="zh-CN" dirty="0"/>
              <a:t>3.</a:t>
            </a:r>
            <a:r>
              <a:rPr lang="zh-CN" altLang="en-US" dirty="0"/>
              <a:t>确认无误后点击提交即可。</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网上申报系统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pic>
        <p:nvPicPr>
          <p:cNvPr id="5" name="图片 4"/>
          <p:cNvPicPr>
            <a:picLocks noChangeAspect="1"/>
          </p:cNvPicPr>
          <p:nvPr/>
        </p:nvPicPr>
        <p:blipFill>
          <a:blip r:embed="rId1"/>
          <a:stretch>
            <a:fillRect/>
          </a:stretch>
        </p:blipFill>
        <p:spPr>
          <a:xfrm>
            <a:off x="759237" y="2058341"/>
            <a:ext cx="10358546" cy="4238681"/>
          </a:xfrm>
          <a:prstGeom prst="rect">
            <a:avLst/>
          </a:prstGeom>
        </p:spPr>
      </p:pic>
      <p:sp>
        <p:nvSpPr>
          <p:cNvPr id="7" name="文本框 6"/>
          <p:cNvSpPr txBox="1"/>
          <p:nvPr/>
        </p:nvSpPr>
        <p:spPr>
          <a:xfrm>
            <a:off x="883280" y="1242467"/>
            <a:ext cx="10110460" cy="646331"/>
          </a:xfrm>
          <a:prstGeom prst="rect">
            <a:avLst/>
          </a:prstGeom>
          <a:noFill/>
        </p:spPr>
        <p:txBody>
          <a:bodyPr wrap="none" rtlCol="0">
            <a:spAutoFit/>
          </a:bodyPr>
          <a:lstStyle/>
          <a:p>
            <a:r>
              <a:rPr lang="zh-CN" altLang="en-US" dirty="0"/>
              <a:t>如果经办人在填写网上申报系统的单据未被审批人审批的情况下，遇到有需要重新修改的情况下，</a:t>
            </a:r>
            <a:endParaRPr lang="en-US" altLang="zh-CN" dirty="0"/>
          </a:p>
          <a:p>
            <a:r>
              <a:rPr lang="zh-CN" altLang="en-US" dirty="0"/>
              <a:t>可选择复制一份，在复制的单据进行修改然后重新提交线上审批，然后删除当前未审批单据即可。</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34803" y="3769567"/>
            <a:ext cx="2999457" cy="2753570"/>
            <a:chOff x="434803" y="3769567"/>
            <a:chExt cx="2999457" cy="2753570"/>
          </a:xfrm>
        </p:grpSpPr>
        <p:pic>
          <p:nvPicPr>
            <p:cNvPr id="12" name="图片 11"/>
            <p:cNvPicPr>
              <a:picLocks noChangeAspect="1"/>
            </p:cNvPicPr>
            <p:nvPr/>
          </p:nvPicPr>
          <p:blipFill>
            <a:blip r:embed="rId1"/>
            <a:stretch>
              <a:fillRect/>
            </a:stretch>
          </p:blipFill>
          <p:spPr>
            <a:xfrm>
              <a:off x="453278" y="4318795"/>
              <a:ext cx="2980982" cy="2204342"/>
            </a:xfrm>
            <a:prstGeom prst="rect">
              <a:avLst/>
            </a:prstGeom>
          </p:spPr>
        </p:pic>
        <p:pic>
          <p:nvPicPr>
            <p:cNvPr id="4" name="图片 3"/>
            <p:cNvPicPr>
              <a:picLocks noChangeAspect="1"/>
            </p:cNvPicPr>
            <p:nvPr/>
          </p:nvPicPr>
          <p:blipFill>
            <a:blip r:embed="rId2"/>
            <a:stretch>
              <a:fillRect/>
            </a:stretch>
          </p:blipFill>
          <p:spPr>
            <a:xfrm>
              <a:off x="434803" y="3769567"/>
              <a:ext cx="2980982" cy="504290"/>
            </a:xfrm>
            <a:prstGeom prst="rect">
              <a:avLst/>
            </a:prstGeom>
          </p:spPr>
        </p:pic>
      </p:grpSp>
      <p:pic>
        <p:nvPicPr>
          <p:cNvPr id="11" name="图片 10"/>
          <p:cNvPicPr>
            <a:picLocks noChangeAspect="1"/>
          </p:cNvPicPr>
          <p:nvPr/>
        </p:nvPicPr>
        <p:blipFill>
          <a:blip r:embed="rId3"/>
          <a:stretch>
            <a:fillRect/>
          </a:stretch>
        </p:blipFill>
        <p:spPr>
          <a:xfrm>
            <a:off x="5519540" y="2085435"/>
            <a:ext cx="6578117" cy="1343565"/>
          </a:xfrm>
          <a:prstGeom prst="rect">
            <a:avLst/>
          </a:prstGeom>
        </p:spPr>
      </p:pic>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260088" y="2008004"/>
            <a:ext cx="4928770" cy="1577025"/>
            <a:chOff x="208899" y="889198"/>
            <a:chExt cx="8942081" cy="2277598"/>
          </a:xfrm>
        </p:grpSpPr>
        <p:pic>
          <p:nvPicPr>
            <p:cNvPr id="3" name="图片 2"/>
            <p:cNvPicPr>
              <a:picLocks noChangeAspect="1"/>
            </p:cNvPicPr>
            <p:nvPr/>
          </p:nvPicPr>
          <p:blipFill>
            <a:blip r:embed="rId4"/>
            <a:stretch>
              <a:fillRect/>
            </a:stretch>
          </p:blipFill>
          <p:spPr>
            <a:xfrm>
              <a:off x="208899" y="889198"/>
              <a:ext cx="8942081" cy="762976"/>
            </a:xfrm>
            <a:prstGeom prst="rect">
              <a:avLst/>
            </a:prstGeom>
          </p:spPr>
        </p:pic>
        <p:pic>
          <p:nvPicPr>
            <p:cNvPr id="5" name="图片 4"/>
            <p:cNvPicPr>
              <a:picLocks noChangeAspect="1"/>
            </p:cNvPicPr>
            <p:nvPr/>
          </p:nvPicPr>
          <p:blipFill>
            <a:blip r:embed="rId5"/>
            <a:stretch>
              <a:fillRect/>
            </a:stretch>
          </p:blipFill>
          <p:spPr>
            <a:xfrm>
              <a:off x="513215" y="1725272"/>
              <a:ext cx="8331628" cy="1441524"/>
            </a:xfrm>
            <a:prstGeom prst="rect">
              <a:avLst/>
            </a:prstGeom>
          </p:spPr>
        </p:pic>
      </p:grpSp>
      <p:sp>
        <p:nvSpPr>
          <p:cNvPr id="7" name="文本框 6"/>
          <p:cNvSpPr txBox="1"/>
          <p:nvPr/>
        </p:nvSpPr>
        <p:spPr>
          <a:xfrm>
            <a:off x="544452" y="732633"/>
            <a:ext cx="9629559" cy="1200329"/>
          </a:xfrm>
          <a:prstGeom prst="rect">
            <a:avLst/>
          </a:prstGeom>
          <a:noFill/>
        </p:spPr>
        <p:txBody>
          <a:bodyPr wrap="none" rtlCol="0">
            <a:spAutoFit/>
          </a:bodyPr>
          <a:lstStyle/>
          <a:p>
            <a:r>
              <a:rPr lang="zh-CN" altLang="en-US" dirty="0"/>
              <a:t>网上审批系统有以下两种进入方式：</a:t>
            </a:r>
            <a:endParaRPr lang="en-US" altLang="zh-CN" dirty="0"/>
          </a:p>
          <a:p>
            <a:r>
              <a:rPr lang="en-US" altLang="zh-CN" dirty="0"/>
              <a:t>        1.</a:t>
            </a:r>
            <a:r>
              <a:rPr lang="zh-CN" altLang="en-US" dirty="0"/>
              <a:t>从</a:t>
            </a:r>
            <a:r>
              <a:rPr lang="en-US" altLang="zh-CN" dirty="0"/>
              <a:t>PC</a:t>
            </a:r>
            <a:r>
              <a:rPr lang="zh-CN" altLang="en-US" dirty="0"/>
              <a:t>端登录财务网上综合服务平台，点击网上审批系统进入审批系统。</a:t>
            </a:r>
            <a:endParaRPr lang="en-US" altLang="zh-CN" dirty="0"/>
          </a:p>
          <a:p>
            <a:r>
              <a:rPr lang="en-US" altLang="zh-CN" dirty="0"/>
              <a:t>        2.</a:t>
            </a:r>
            <a:r>
              <a:rPr lang="zh-CN" altLang="en-US" dirty="0"/>
              <a:t>通过手机端微信关注四川外国语大学计划财务处，首次未绑定会先进行个人信息绑定，</a:t>
            </a:r>
            <a:endParaRPr lang="en-US" altLang="zh-CN" dirty="0"/>
          </a:p>
          <a:p>
            <a:r>
              <a:rPr lang="zh-CN" altLang="en-US" dirty="0"/>
              <a:t>           登录后点击线上服务</a:t>
            </a:r>
            <a:r>
              <a:rPr lang="en-US" altLang="zh-CN" dirty="0">
                <a:sym typeface="Wingdings" panose="05000000000000000000" pitchFamily="2" charset="2"/>
              </a:rPr>
              <a:t></a:t>
            </a:r>
            <a:r>
              <a:rPr lang="zh-CN" altLang="en-US" dirty="0"/>
              <a:t>业务办理</a:t>
            </a:r>
            <a:r>
              <a:rPr lang="en-US" altLang="zh-CN" dirty="0">
                <a:sym typeface="Wingdings" panose="05000000000000000000" pitchFamily="2" charset="2"/>
              </a:rPr>
              <a:t></a:t>
            </a:r>
            <a:r>
              <a:rPr lang="zh-CN" altLang="en-US" dirty="0"/>
              <a:t>审批平台进入审批系统。</a:t>
            </a:r>
            <a:endParaRPr lang="zh-CN" altLang="en-US" dirty="0"/>
          </a:p>
        </p:txBody>
      </p:sp>
      <p:pic>
        <p:nvPicPr>
          <p:cNvPr id="14" name="图片 13"/>
          <p:cNvPicPr>
            <a:picLocks noChangeAspect="1"/>
          </p:cNvPicPr>
          <p:nvPr/>
        </p:nvPicPr>
        <p:blipFill>
          <a:blip r:embed="rId6"/>
          <a:stretch>
            <a:fillRect/>
          </a:stretch>
        </p:blipFill>
        <p:spPr>
          <a:xfrm>
            <a:off x="3905974" y="3627783"/>
            <a:ext cx="2395514" cy="3019482"/>
          </a:xfrm>
          <a:prstGeom prst="rect">
            <a:avLst/>
          </a:prstGeom>
        </p:spPr>
      </p:pic>
      <p:cxnSp>
        <p:nvCxnSpPr>
          <p:cNvPr id="19" name="直接箭头连接符 18"/>
          <p:cNvCxnSpPr/>
          <p:nvPr/>
        </p:nvCxnSpPr>
        <p:spPr>
          <a:xfrm flipV="1">
            <a:off x="3169411" y="4818743"/>
            <a:ext cx="967160" cy="1445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724400" y="2231310"/>
            <a:ext cx="1095968" cy="10572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990413" y="3559096"/>
            <a:ext cx="2930296" cy="3156856"/>
            <a:chOff x="6221196" y="3648296"/>
            <a:chExt cx="2930296" cy="3156856"/>
          </a:xfrm>
        </p:grpSpPr>
        <p:pic>
          <p:nvPicPr>
            <p:cNvPr id="23" name="图片 22"/>
            <p:cNvPicPr>
              <a:picLocks noChangeAspect="1"/>
            </p:cNvPicPr>
            <p:nvPr/>
          </p:nvPicPr>
          <p:blipFill>
            <a:blip r:embed="rId7"/>
            <a:stretch>
              <a:fillRect/>
            </a:stretch>
          </p:blipFill>
          <p:spPr>
            <a:xfrm>
              <a:off x="7681687" y="3648296"/>
              <a:ext cx="1469805" cy="3113314"/>
            </a:xfrm>
            <a:prstGeom prst="rect">
              <a:avLst/>
            </a:prstGeom>
          </p:spPr>
        </p:pic>
        <p:pic>
          <p:nvPicPr>
            <p:cNvPr id="25" name="图片 24"/>
            <p:cNvPicPr>
              <a:picLocks noChangeAspect="1"/>
            </p:cNvPicPr>
            <p:nvPr/>
          </p:nvPicPr>
          <p:blipFill>
            <a:blip r:embed="rId8"/>
            <a:stretch>
              <a:fillRect/>
            </a:stretch>
          </p:blipFill>
          <p:spPr>
            <a:xfrm>
              <a:off x="6221196" y="3655553"/>
              <a:ext cx="1475005" cy="3149599"/>
            </a:xfrm>
            <a:prstGeom prst="rect">
              <a:avLst/>
            </a:prstGeom>
          </p:spPr>
        </p:pic>
      </p:grpSp>
      <p:cxnSp>
        <p:nvCxnSpPr>
          <p:cNvPr id="28" name="直接箭头连接符 27"/>
          <p:cNvCxnSpPr/>
          <p:nvPr/>
        </p:nvCxnSpPr>
        <p:spPr>
          <a:xfrm flipV="1">
            <a:off x="6060047" y="4021712"/>
            <a:ext cx="930366" cy="9340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8808598" y="4194629"/>
            <a:ext cx="1627115" cy="10573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5713" y="3544423"/>
            <a:ext cx="1469805" cy="31851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803927" y="52848"/>
            <a:ext cx="8651932" cy="458558"/>
          </a:xfrm>
          <a:prstGeom prst="rect">
            <a:avLst/>
          </a:prstGeom>
        </p:spPr>
        <p:txBody>
          <a:bodyPr vert="horz" lIns="121849" tIns="60925" rIns="121849" bIns="60925" rtlCol="0" anchor="ctr">
            <a:noAutofit/>
          </a:bodyPr>
          <a:lstStyle>
            <a:lvl1pPr algn="ctr" defTabSz="1370965" rtl="0" eaLnBrk="1" latinLnBrk="0" hangingPunct="1">
              <a:spcBef>
                <a:spcPct val="0"/>
              </a:spcBef>
              <a:buNone/>
              <a:defRPr sz="6600" kern="1200">
                <a:solidFill>
                  <a:schemeClr val="tx1"/>
                </a:solidFill>
                <a:latin typeface="+mj-lt"/>
                <a:ea typeface="+mj-ea"/>
                <a:cs typeface="+mj-cs"/>
              </a:defRPr>
            </a:lvl1pPr>
          </a:lstStyle>
          <a:p>
            <a:pPr algn="l"/>
            <a:r>
              <a:rPr lang="zh-CN" altLang="en-US" sz="2845" b="1" dirty="0">
                <a:solidFill>
                  <a:srgbClr val="00B0F0"/>
                </a:solidFill>
                <a:latin typeface="微软雅黑" panose="020B0503020204020204" pitchFamily="34" charset="-122"/>
                <a:ea typeface="微软雅黑" panose="020B0503020204020204" pitchFamily="34" charset="-122"/>
                <a:cs typeface="+mn-cs"/>
              </a:rPr>
              <a:t>审批系统</a:t>
            </a:r>
            <a:r>
              <a:rPr lang="en-US" altLang="zh-CN" sz="2845" b="1" dirty="0">
                <a:solidFill>
                  <a:srgbClr val="00B0F0"/>
                </a:solidFill>
                <a:latin typeface="微软雅黑" panose="020B0503020204020204" pitchFamily="34" charset="-122"/>
                <a:ea typeface="微软雅黑" panose="020B0503020204020204" pitchFamily="34" charset="-122"/>
                <a:cs typeface="+mn-cs"/>
              </a:rPr>
              <a:t>——PC</a:t>
            </a:r>
            <a:r>
              <a:rPr lang="zh-CN" altLang="en-US" sz="2845" b="1" dirty="0">
                <a:solidFill>
                  <a:srgbClr val="00B0F0"/>
                </a:solidFill>
                <a:latin typeface="微软雅黑" panose="020B0503020204020204" pitchFamily="34" charset="-122"/>
                <a:ea typeface="微软雅黑" panose="020B0503020204020204" pitchFamily="34" charset="-122"/>
                <a:cs typeface="+mn-cs"/>
              </a:rPr>
              <a:t>端</a:t>
            </a:r>
            <a:r>
              <a:rPr lang="en-US" altLang="zh-CN" sz="2845" b="1" dirty="0">
                <a:solidFill>
                  <a:srgbClr val="00B0F0"/>
                </a:solidFill>
                <a:latin typeface="微软雅黑" panose="020B0503020204020204" pitchFamily="34" charset="-122"/>
                <a:ea typeface="微软雅黑" panose="020B0503020204020204" pitchFamily="34" charset="-122"/>
                <a:cs typeface="+mn-cs"/>
              </a:rPr>
              <a:t>(</a:t>
            </a:r>
            <a:r>
              <a:rPr lang="zh-CN" altLang="en-US" sz="2845" b="1" dirty="0">
                <a:solidFill>
                  <a:srgbClr val="00B0F0"/>
                </a:solidFill>
                <a:latin typeface="微软雅黑" panose="020B0503020204020204" pitchFamily="34" charset="-122"/>
                <a:ea typeface="微软雅黑" panose="020B0503020204020204" pitchFamily="34" charset="-122"/>
                <a:cs typeface="+mn-cs"/>
              </a:rPr>
              <a:t>单笔审批</a:t>
            </a:r>
            <a:r>
              <a:rPr lang="en-US" altLang="zh-CN" sz="2845" b="1" dirty="0">
                <a:solidFill>
                  <a:srgbClr val="00B0F0"/>
                </a:solidFill>
                <a:latin typeface="微软雅黑" panose="020B0503020204020204" pitchFamily="34" charset="-122"/>
                <a:ea typeface="微软雅黑" panose="020B0503020204020204" pitchFamily="34" charset="-122"/>
                <a:cs typeface="+mn-cs"/>
              </a:rPr>
              <a:t>)</a:t>
            </a:r>
            <a:endParaRPr lang="zh-CN" altLang="en-US" sz="2845" b="1" dirty="0">
              <a:solidFill>
                <a:srgbClr val="00B0F0"/>
              </a:solidFill>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522514" y="949301"/>
            <a:ext cx="915635" cy="369332"/>
          </a:xfrm>
          <a:prstGeom prst="rect">
            <a:avLst/>
          </a:prstGeom>
          <a:noFill/>
        </p:spPr>
        <p:txBody>
          <a:bodyPr wrap="none" rtlCol="0">
            <a:spAutoFit/>
          </a:bodyPr>
          <a:lstStyle/>
          <a:p>
            <a:r>
              <a:rPr lang="en-US" altLang="zh-CN" dirty="0"/>
              <a:t>PC</a:t>
            </a:r>
            <a:r>
              <a:rPr lang="zh-CN" altLang="en-US" dirty="0"/>
              <a:t>端：</a:t>
            </a:r>
            <a:endParaRPr lang="zh-CN" altLang="en-US" dirty="0"/>
          </a:p>
        </p:txBody>
      </p:sp>
      <p:sp>
        <p:nvSpPr>
          <p:cNvPr id="5" name="文本框 4"/>
          <p:cNvSpPr txBox="1"/>
          <p:nvPr/>
        </p:nvSpPr>
        <p:spPr>
          <a:xfrm>
            <a:off x="698030" y="1394667"/>
            <a:ext cx="11264622" cy="646331"/>
          </a:xfrm>
          <a:prstGeom prst="rect">
            <a:avLst/>
          </a:prstGeom>
          <a:noFill/>
        </p:spPr>
        <p:txBody>
          <a:bodyPr wrap="none" rtlCol="0">
            <a:spAutoFit/>
          </a:bodyPr>
          <a:lstStyle/>
          <a:p>
            <a:r>
              <a:rPr lang="zh-CN" altLang="en-US" dirty="0"/>
              <a:t>审批业务：项目负责人、部门负责人、归口部门负责人和计财处负责人以及各位校领导均可在审批业务中看到</a:t>
            </a:r>
            <a:endParaRPr lang="en-US" altLang="zh-CN" dirty="0"/>
          </a:p>
          <a:p>
            <a:r>
              <a:rPr lang="zh-CN" altLang="en-US" dirty="0"/>
              <a:t>经办人填报提交的待审批业务，然后点击审批，可查询详细信息。</a:t>
            </a:r>
            <a:endParaRPr lang="zh-CN" altLang="en-US" dirty="0"/>
          </a:p>
        </p:txBody>
      </p:sp>
      <p:pic>
        <p:nvPicPr>
          <p:cNvPr id="12" name="图片 11"/>
          <p:cNvPicPr>
            <a:picLocks noChangeAspect="1"/>
          </p:cNvPicPr>
          <p:nvPr/>
        </p:nvPicPr>
        <p:blipFill>
          <a:blip r:embed="rId1"/>
          <a:stretch>
            <a:fillRect/>
          </a:stretch>
        </p:blipFill>
        <p:spPr>
          <a:xfrm>
            <a:off x="698030" y="2117032"/>
            <a:ext cx="11133344" cy="3297279"/>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9535,&quot;width&quot;:4289}"/>
</p:tagLst>
</file>

<file path=ppt/tags/tag2.xml><?xml version="1.0" encoding="utf-8"?>
<p:tagLst xmlns:p="http://schemas.openxmlformats.org/presentationml/2006/main">
  <p:tag name="COMMONDATA" val="eyJoZGlkIjoiYTIzMTgyN2VjMzBlMTFmNWE4ZjYyNTEyYTNlNGM0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Words>
  <Application>WPS 演示</Application>
  <PresentationFormat>宽屏</PresentationFormat>
  <Paragraphs>110</Paragraphs>
  <Slides>18</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宋体</vt:lpstr>
      <vt:lpstr>Wingdings</vt:lpstr>
      <vt:lpstr>微软雅黑</vt:lpstr>
      <vt:lpstr>等线</vt:lpstr>
      <vt:lpstr>Times New Roman</vt:lpstr>
      <vt:lpstr>Arial Unicode MS</vt:lpstr>
      <vt:lpstr>等线 Light</vt:lpstr>
      <vt:lpstr>Office 主题​​</vt:lpstr>
      <vt:lpstr>PowerPoint 演示文稿</vt:lpstr>
      <vt:lpstr>经办人网上审批填报流程指南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任 宇航</dc:creator>
  <cp:lastModifiedBy>韩玉琴</cp:lastModifiedBy>
  <cp:revision>44</cp:revision>
  <dcterms:created xsi:type="dcterms:W3CDTF">2021-05-19T02:33:00Z</dcterms:created>
  <dcterms:modified xsi:type="dcterms:W3CDTF">2022-05-23T02:45:48Z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B30A070C1781473D822E272DDB38251F</vt:lpwstr>
  </property>
  <property fmtid="{D5CDD505-2E9C-101B-9397-08002B2CF9AE}" pid="3" name="KSOProductBuildVer">
    <vt:lpwstr>2052-11.1.0.11691</vt:lpwstr>
  </property>
</Properties>
</file>